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3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3433D6-1810-4ABB-BC52-CB63196219CD}" v="129" dt="2024-12-24T12:40:26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8" autoAdjust="0"/>
    <p:restoredTop sz="93712" autoAdjust="0"/>
  </p:normalViewPr>
  <p:slideViewPr>
    <p:cSldViewPr snapToGrid="0">
      <p:cViewPr>
        <p:scale>
          <a:sx n="80" d="100"/>
          <a:sy n="80" d="100"/>
        </p:scale>
        <p:origin x="78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ze" userId="d0516426-7314-41db-81c2-b7e15aa86492" providerId="ADAL" clId="{DA3433D6-1810-4ABB-BC52-CB63196219CD}"/>
    <pc:docChg chg="undo custSel modSld">
      <pc:chgData name="Jessica Sze" userId="d0516426-7314-41db-81c2-b7e15aa86492" providerId="ADAL" clId="{DA3433D6-1810-4ABB-BC52-CB63196219CD}" dt="2024-12-24T12:40:26.988" v="179"/>
      <pc:docMkLst>
        <pc:docMk/>
      </pc:docMkLst>
      <pc:sldChg chg="modSp mod">
        <pc:chgData name="Jessica Sze" userId="d0516426-7314-41db-81c2-b7e15aa86492" providerId="ADAL" clId="{DA3433D6-1810-4ABB-BC52-CB63196219CD}" dt="2024-12-24T12:40:26.988" v="179"/>
        <pc:sldMkLst>
          <pc:docMk/>
          <pc:sldMk cId="3393414806" sldId="263"/>
        </pc:sldMkLst>
        <pc:spChg chg="mod">
          <ac:chgData name="Jessica Sze" userId="d0516426-7314-41db-81c2-b7e15aa86492" providerId="ADAL" clId="{DA3433D6-1810-4ABB-BC52-CB63196219CD}" dt="2024-12-24T12:40:26.988" v="179"/>
          <ac:spMkLst>
            <pc:docMk/>
            <pc:sldMk cId="3393414806" sldId="263"/>
            <ac:spMk id="15" creationId="{FC9FA894-19BB-7F35-FB17-BACD406C069E}"/>
          </ac:spMkLst>
        </pc:spChg>
      </pc:sldChg>
      <pc:sldChg chg="modSp mod">
        <pc:chgData name="Jessica Sze" userId="d0516426-7314-41db-81c2-b7e15aa86492" providerId="ADAL" clId="{DA3433D6-1810-4ABB-BC52-CB63196219CD}" dt="2024-12-24T12:36:02.047" v="130"/>
        <pc:sldMkLst>
          <pc:docMk/>
          <pc:sldMk cId="2034269641" sldId="269"/>
        </pc:sldMkLst>
        <pc:spChg chg="mod">
          <ac:chgData name="Jessica Sze" userId="d0516426-7314-41db-81c2-b7e15aa86492" providerId="ADAL" clId="{DA3433D6-1810-4ABB-BC52-CB63196219CD}" dt="2024-12-24T12:35:37.185" v="113" actId="14100"/>
          <ac:spMkLst>
            <pc:docMk/>
            <pc:sldMk cId="2034269641" sldId="269"/>
            <ac:spMk id="10" creationId="{62208A45-0D52-3F31-9293-40D7B7B0B241}"/>
          </ac:spMkLst>
        </pc:spChg>
        <pc:spChg chg="mod">
          <ac:chgData name="Jessica Sze" userId="d0516426-7314-41db-81c2-b7e15aa86492" providerId="ADAL" clId="{DA3433D6-1810-4ABB-BC52-CB63196219CD}" dt="2024-12-24T12:35:42.305" v="115" actId="14100"/>
          <ac:spMkLst>
            <pc:docMk/>
            <pc:sldMk cId="2034269641" sldId="269"/>
            <ac:spMk id="11" creationId="{ECA8CCFD-BA4E-1987-93F8-3F7B7A98FDEA}"/>
          </ac:spMkLst>
        </pc:spChg>
        <pc:spChg chg="mod">
          <ac:chgData name="Jessica Sze" userId="d0516426-7314-41db-81c2-b7e15aa86492" providerId="ADAL" clId="{DA3433D6-1810-4ABB-BC52-CB63196219CD}" dt="2024-12-24T12:34:58.206" v="104" actId="14100"/>
          <ac:spMkLst>
            <pc:docMk/>
            <pc:sldMk cId="2034269641" sldId="269"/>
            <ac:spMk id="12" creationId="{C61287A3-E787-D265-82B4-E8B47B9C1015}"/>
          </ac:spMkLst>
        </pc:spChg>
        <pc:spChg chg="mod">
          <ac:chgData name="Jessica Sze" userId="d0516426-7314-41db-81c2-b7e15aa86492" providerId="ADAL" clId="{DA3433D6-1810-4ABB-BC52-CB63196219CD}" dt="2024-12-24T12:36:02.047" v="130"/>
          <ac:spMkLst>
            <pc:docMk/>
            <pc:sldMk cId="2034269641" sldId="269"/>
            <ac:spMk id="13" creationId="{B5EFCF04-5CAD-3F5F-ADC7-2026A7D2E81A}"/>
          </ac:spMkLst>
        </pc:spChg>
        <pc:cxnChg chg="mod">
          <ac:chgData name="Jessica Sze" userId="d0516426-7314-41db-81c2-b7e15aa86492" providerId="ADAL" clId="{DA3433D6-1810-4ABB-BC52-CB63196219CD}" dt="2024-12-24T12:35:44.831" v="116" actId="1076"/>
          <ac:cxnSpMkLst>
            <pc:docMk/>
            <pc:sldMk cId="2034269641" sldId="269"/>
            <ac:cxnSpMk id="15" creationId="{CAE516CD-3A45-908F-6E2A-CB8E30F1D2A1}"/>
          </ac:cxnSpMkLst>
        </pc:cxnChg>
      </pc:sldChg>
      <pc:sldChg chg="modSp mod">
        <pc:chgData name="Jessica Sze" userId="d0516426-7314-41db-81c2-b7e15aa86492" providerId="ADAL" clId="{DA3433D6-1810-4ABB-BC52-CB63196219CD}" dt="2024-12-24T12:38:40.002" v="166" actId="2710"/>
        <pc:sldMkLst>
          <pc:docMk/>
          <pc:sldMk cId="4100106033" sldId="270"/>
        </pc:sldMkLst>
        <pc:spChg chg="mod">
          <ac:chgData name="Jessica Sze" userId="d0516426-7314-41db-81c2-b7e15aa86492" providerId="ADAL" clId="{DA3433D6-1810-4ABB-BC52-CB63196219CD}" dt="2024-12-24T12:38:40.002" v="166" actId="2710"/>
          <ac:spMkLst>
            <pc:docMk/>
            <pc:sldMk cId="4100106033" sldId="270"/>
            <ac:spMk id="13" creationId="{B5EFCF04-5CAD-3F5F-ADC7-2026A7D2E8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4A537-9B93-4019-8DBE-2E6B4A2C081F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FFF85-981B-4776-95EA-8712BF33CBB5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0101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FFF85-981B-4776-95EA-8712BF33CBB5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0010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FFF85-981B-4776-95EA-8712BF33CBB5}" type="slidenum">
              <a:rPr lang="en-HK" smtClean="0"/>
              <a:t>12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4374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277427-1879-2566-CC80-0B408C179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35DD7F1-E04A-873E-8794-076D458B5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2CD6B9-4477-F940-F0BB-41CB92EFA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1F5831-6ADC-B6BE-81BF-4EA16C7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D3B50A-370B-A4D9-DA4F-F4BB53FF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111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0A1FCD-08E9-8437-AACF-CF198387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68FD435-D1C8-B8B5-00E2-979AB9FA4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ECA7DB-264B-A415-02CE-6B805DA1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024629-87B2-3F42-58BF-28D8E726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D5F3A5-B445-6E69-DE73-21F9FFF2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8791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77FBAD9-3768-92CE-963B-4A194463D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7D75B54-0171-6A3F-92D0-5C3E5B12E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BFEC5A5-C285-A5F7-0F2A-02B6D210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A1A093-28C7-91C9-F6E1-BE28E8B3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7BE2294-6557-BFFA-E8A8-C3E87D86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632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8CA3A0-A6B2-CC24-45EC-EAD4DE52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032D87-1FD5-9296-6EF8-F5B8F0AA0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E09B3-4105-4B38-E58A-EE2D4083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ADBC77-E66C-513D-7224-45AA6D5D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3AF591-E144-E6A9-44DE-E885DC5C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364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3A8E67-8EA1-BBF5-4EEB-F46FFD78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2CE9F47-1CC8-B0FA-3CD3-563088B3E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E5799E-0DA4-0C22-B63A-E158E708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AE8402-A4BB-FFB8-110E-B55BF983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20F7E9-BB8B-5925-FB04-EEA93C41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4079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CB99B7-760A-92E9-0BBC-454B28D1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2CD009-8A11-E65D-50AA-6619E949D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A6C0F7-9981-E837-3EE8-3DDC38443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AAB437-3454-6AE2-4C75-4C312D05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7F2DF5-5B17-F227-5A32-61F7E86C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452F90-A1C3-17A1-7809-5D22A3C4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5897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56B04B-B005-946A-A121-A881C5F6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936E21-06DA-37E6-DD01-F2EB630A5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2FB207-D69B-8A1D-BD6A-4AAFDCC29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A06E6D8-6E3B-2DA8-5CC2-648523826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28E70FB-0FE1-85C9-1259-27BFACED9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2CEBCE0-90B3-7AB5-3BF2-EA700031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7ECED36-53C6-19B8-DB2F-85687BA4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C2DFFA9-EBF4-1566-6260-E90DF7F9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34513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9DB8F0-343D-F335-9594-733ABC8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DE81C9C-677D-18D9-28DF-585FBF26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77C4AF9-36DE-51A3-3A3C-CC447CF4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C509612-384A-34B8-D754-0EDFBDC4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3026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FF16324-E768-9C9B-B500-F0ED2A6CD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29812AF-2E1B-C47B-6456-986CAFF6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EA932E-86BB-5DE8-32BA-F14A500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8142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47E05-81D4-E1D2-0908-FC98F982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B7FBA8-FF86-949D-3430-B1FAB56F1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AD631B-08EC-F839-ED47-E0ADDD953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C8D9BA-1201-75CC-DB26-B27FEA253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73138B-0017-721A-ACBE-BB890CF4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35DA6E-5F88-C42C-6BD3-34490667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59221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7E288-7107-E2DE-D687-DD31611B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A39730C-9A59-A289-EAA3-622F260A7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16453B-CB38-5CAA-8FAF-533344E58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954D38-D266-4659-20AA-EFCCA74C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F9EE33-39C9-1D6A-DCBD-2321F6364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941DC7D-1833-5E3A-9C77-89AD6047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2715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0EE2C68-7872-E391-CC9D-B2DD1DC9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HK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7D3F16-7461-26C2-A033-E49917B25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HK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23C0CC-8739-33DA-9747-3EBE6D003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C13BD-F78D-4ADE-957D-98D3BC320732}" type="datetimeFigureOut">
              <a:rPr lang="en-HK" smtClean="0"/>
              <a:t>24/12/2024</a:t>
            </a:fld>
            <a:endParaRPr lang="en-HK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FE4ABF-ED9C-E937-25FC-5D266882C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1F263BC-1015-11EB-440B-1233E5F99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BA918-ADD0-4C64-B07F-85C99FF67DE8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924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7D48B65-DB26-4F1F-5241-E13192C90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DA2C2AFA-2CA3-E311-6284-EA2CBC2A15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7" name="Rectangle 29" descr="小方格">
              <a:extLst>
                <a:ext uri="{FF2B5EF4-FFF2-40B4-BE49-F238E27FC236}">
                  <a16:creationId xmlns:a16="http://schemas.microsoft.com/office/drawing/2014/main" id="{1C962825-1C6A-F214-5F14-995EC3BC9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8" name="Text Box 30">
              <a:extLst>
                <a:ext uri="{FF2B5EF4-FFF2-40B4-BE49-F238E27FC236}">
                  <a16:creationId xmlns:a16="http://schemas.microsoft.com/office/drawing/2014/main" id="{1404C3F8-A9F6-77BE-B3EF-D33946719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855E33E-DAC5-559A-6B43-302A08A53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7D69299-6F8E-226D-26B7-561E21B31110}"/>
              </a:ext>
            </a:extLst>
          </p:cNvPr>
          <p:cNvSpPr txBox="1"/>
          <p:nvPr/>
        </p:nvSpPr>
        <p:spPr>
          <a:xfrm>
            <a:off x="2469" y="795448"/>
            <a:ext cx="121895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8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二十四節氣</a:t>
            </a:r>
            <a:endParaRPr lang="zh-HK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4B4E3DD5-F5BD-A8C0-E2D1-A3853F03F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</a:t>
            </a:r>
          </a:p>
        </p:txBody>
      </p:sp>
      <p:pic>
        <p:nvPicPr>
          <p:cNvPr id="17" name="圖片 16" descr="一張含有 天空, 兒童藝術, 圖畫, 油畫 的圖片&#10;&#10;自動產生的描述">
            <a:extLst>
              <a:ext uri="{FF2B5EF4-FFF2-40B4-BE49-F238E27FC236}">
                <a16:creationId xmlns:a16="http://schemas.microsoft.com/office/drawing/2014/main" id="{E18D8E46-D720-36A4-CBC8-D7DE99C79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50" y="2241998"/>
            <a:ext cx="6941340" cy="43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44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235" y="120023"/>
            <a:ext cx="475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10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24DC183-F8EE-1049-AF36-33F7CE0873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3310AEA4-B02C-6AF0-2094-2C748F77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AA8A2E2C-99CE-DA70-8488-2C6E702FA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925259B5-0772-FA99-4727-EF1392D7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A8CCFD-BA4E-1987-93F8-3F7B7A98FDEA}"/>
              </a:ext>
            </a:extLst>
          </p:cNvPr>
          <p:cNvSpPr txBox="1"/>
          <p:nvPr/>
        </p:nvSpPr>
        <p:spPr>
          <a:xfrm>
            <a:off x="253526" y="2282784"/>
            <a:ext cx="11387183" cy="3571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「打小人」是驚蟄節氣中演變出來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驚蟄象徵春雷震響，喚醒冬眠中的蛇蟲鼠蟻</a:t>
            </a:r>
            <a:endParaRPr lang="en-HK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古時驚蟄當日，人們會用清香、艾草驅趕蛇蟲蚊鼠</a:t>
            </a:r>
            <a:endParaRPr lang="en-HK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演變成不順心者拍打對頭人和驅趕霉運的習慣</a:t>
            </a: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是「打小人」的前身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13" name="圖片 12" descr="一張含有 動物玩偶, 玩具, 卡通 的圖片&#10;&#10;自動產生的描述">
            <a:extLst>
              <a:ext uri="{FF2B5EF4-FFF2-40B4-BE49-F238E27FC236}">
                <a16:creationId xmlns:a16="http://schemas.microsoft.com/office/drawing/2014/main" id="{AC92E8A7-A233-2C8C-AFC0-9009DFDA0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88" y="151047"/>
            <a:ext cx="3133339" cy="3046298"/>
          </a:xfrm>
          <a:prstGeom prst="rect">
            <a:avLst/>
          </a:prstGeom>
        </p:spPr>
      </p:pic>
      <p:pic>
        <p:nvPicPr>
          <p:cNvPr id="12" name="圖片 11" descr="一張含有 動物玩偶, 美工圖案, 圖畫, 藝術 的圖片&#10;&#10;自動產生的描述">
            <a:extLst>
              <a:ext uri="{FF2B5EF4-FFF2-40B4-BE49-F238E27FC236}">
                <a16:creationId xmlns:a16="http://schemas.microsoft.com/office/drawing/2014/main" id="{C2CE39DC-FDD5-2BE3-F9B8-5E706D5BD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9" y="3347110"/>
            <a:ext cx="2434419" cy="1784130"/>
          </a:xfrm>
          <a:prstGeom prst="rect">
            <a:avLst/>
          </a:prstGeom>
        </p:spPr>
      </p:pic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F6722220-BAA8-4DB8-C7C8-3D4CFD0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443" y="773971"/>
            <a:ext cx="4055665" cy="857661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有關的民間習俗</a:t>
            </a:r>
            <a:endParaRPr lang="zh-TW" alt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513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水, 天空, 橫向, 植物 的圖片&#10;&#10;自動產生的描述">
            <a:extLst>
              <a:ext uri="{FF2B5EF4-FFF2-40B4-BE49-F238E27FC236}">
                <a16:creationId xmlns:a16="http://schemas.microsoft.com/office/drawing/2014/main" id="{BD4F5C14-7057-A159-2676-7D19EE28F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6" y="409036"/>
            <a:ext cx="11282533" cy="628441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235" y="120023"/>
            <a:ext cx="475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11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24DC183-F8EE-1049-AF36-33F7CE0873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3310AEA4-B02C-6AF0-2094-2C748F77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AA8A2E2C-99CE-DA70-8488-2C6E702FA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925259B5-0772-FA99-4727-EF1392D7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0" name="AutoShape 27">
            <a:extLst>
              <a:ext uri="{FF2B5EF4-FFF2-40B4-BE49-F238E27FC236}">
                <a16:creationId xmlns:a16="http://schemas.microsoft.com/office/drawing/2014/main" id="{62208A45-0D52-3F31-9293-40D7B7B0B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63" y="1704470"/>
            <a:ext cx="10977496" cy="4510715"/>
          </a:xfrm>
          <a:prstGeom prst="roundRect">
            <a:avLst>
              <a:gd name="adj" fmla="val 9792"/>
            </a:avLst>
          </a:prstGeom>
          <a:noFill/>
          <a:ln w="57150" cmpd="thickThin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A8CCFD-BA4E-1987-93F8-3F7B7A98FDEA}"/>
              </a:ext>
            </a:extLst>
          </p:cNvPr>
          <p:cNvSpPr txBox="1"/>
          <p:nvPr/>
        </p:nvSpPr>
        <p:spPr>
          <a:xfrm>
            <a:off x="1032824" y="1726225"/>
            <a:ext cx="33785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sz="2800" b="1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《清明》杜牧</a:t>
            </a:r>
            <a:endParaRPr lang="en-HK" altLang="zh-TW" sz="2800" b="1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清明時節雨紛紛，</a:t>
            </a:r>
            <a:endParaRPr lang="en-HK" altLang="zh-TW" sz="28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路上行人欲斷魂。</a:t>
            </a: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借問酒家何處有？</a:t>
            </a:r>
            <a:endParaRPr lang="en-HK" altLang="zh-TW" sz="28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牧童遙指杏花村。</a:t>
            </a:r>
          </a:p>
          <a:p>
            <a:endParaRPr lang="en-US" altLang="zh-TW" sz="3200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2" name="剪去對角線角落矩形 14">
            <a:extLst>
              <a:ext uri="{FF2B5EF4-FFF2-40B4-BE49-F238E27FC236}">
                <a16:creationId xmlns:a16="http://schemas.microsoft.com/office/drawing/2014/main" id="{C61287A3-E787-D265-82B4-E8B47B9C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901" y="549276"/>
            <a:ext cx="4152268" cy="103670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跟二十四節有關的詩詞</a:t>
            </a:r>
            <a:endParaRPr lang="zh-TW" alt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EFCF04-5CAD-3F5F-ADC7-2026A7D2E81A}"/>
              </a:ext>
            </a:extLst>
          </p:cNvPr>
          <p:cNvSpPr txBox="1"/>
          <p:nvPr/>
        </p:nvSpPr>
        <p:spPr>
          <a:xfrm>
            <a:off x="4411418" y="2591719"/>
            <a:ext cx="8489308" cy="340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交代環境和氣氛</a:t>
            </a:r>
            <a:endParaRPr lang="en-HK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寫出了人物，顯示了人物的悽慘迷惘的心境</a:t>
            </a:r>
            <a:endParaRPr lang="en-HK" altLang="zh-CN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提出了如何擺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脱</a:t>
            </a: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這種心境的辦法</a:t>
            </a:r>
            <a:endParaRPr lang="en-HK" altLang="zh-CN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寫答話帶</a:t>
            </a:r>
            <a:r>
              <a:rPr lang="zh-CN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出</a:t>
            </a: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行動</a:t>
            </a:r>
            <a:endParaRPr lang="en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AE516CD-3A45-908F-6E2A-CB8E30F1D2A1}"/>
              </a:ext>
            </a:extLst>
          </p:cNvPr>
          <p:cNvCxnSpPr>
            <a:cxnSpLocks/>
          </p:cNvCxnSpPr>
          <p:nvPr/>
        </p:nvCxnSpPr>
        <p:spPr>
          <a:xfrm>
            <a:off x="4266616" y="1704470"/>
            <a:ext cx="0" cy="451071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2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21968"/>
            <a:ext cx="12191980" cy="6856718"/>
          </a:xfrm>
          <a:prstGeom prst="rect">
            <a:avLst/>
          </a:prstGeom>
        </p:spPr>
      </p:pic>
      <p:pic>
        <p:nvPicPr>
          <p:cNvPr id="16" name="圖片 15" descr="一張含有 卡通, 動畫, 動畫卡通 的圖片&#10;&#10;自動產生的描述">
            <a:extLst>
              <a:ext uri="{FF2B5EF4-FFF2-40B4-BE49-F238E27FC236}">
                <a16:creationId xmlns:a16="http://schemas.microsoft.com/office/drawing/2014/main" id="{1422AC3B-61F6-B376-AF1B-25E1D35D6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235" y="120023"/>
            <a:ext cx="475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12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24DC183-F8EE-1049-AF36-33F7CE0873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3310AEA4-B02C-6AF0-2094-2C748F77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AA8A2E2C-99CE-DA70-8488-2C6E702FA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925259B5-0772-FA99-4727-EF1392D7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EFCF04-5CAD-3F5F-ADC7-2026A7D2E81A}"/>
              </a:ext>
            </a:extLst>
          </p:cNvPr>
          <p:cNvSpPr txBox="1"/>
          <p:nvPr/>
        </p:nvSpPr>
        <p:spPr>
          <a:xfrm>
            <a:off x="190832" y="1891286"/>
            <a:ext cx="11266998" cy="2978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二十四節氣</a:t>
            </a:r>
            <a:r>
              <a:rPr 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在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</a:rPr>
              <a:t>2016</a:t>
            </a:r>
            <a:r>
              <a:rPr lang="zh-C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年被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列入</a:t>
            </a: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聯合國教科文組織的</a:t>
            </a:r>
            <a:r>
              <a:rPr lang="en-US" alt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人類非物質文化遺產代表作名錄</a:t>
            </a:r>
            <a:r>
              <a:rPr lang="en-US" alt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》</a:t>
            </a: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瞭</a:t>
            </a: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解中華文化的寶貴之處</a:t>
            </a:r>
            <a:endParaRPr lang="en-HK" altLang="zh-CN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守護這些獨特的文化並傳承下去</a:t>
            </a:r>
            <a:endParaRPr lang="en-HK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01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內容版面配置區 3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C89CDB72-EB5C-1348-40EB-388FA658A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8426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2</a:t>
            </a:r>
          </a:p>
        </p:txBody>
      </p:sp>
      <p:sp>
        <p:nvSpPr>
          <p:cNvPr id="7" name="剪去對角線角落矩形 14">
            <a:extLst>
              <a:ext uri="{FF2B5EF4-FFF2-40B4-BE49-F238E27FC236}">
                <a16:creationId xmlns:a16="http://schemas.microsoft.com/office/drawing/2014/main" id="{EE7F6689-DB05-AD27-BCFB-9239807A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189" y="892176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「二十四節氣」的意思	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3D4808-BECD-E34B-D7F1-50059596B18D}"/>
              </a:ext>
            </a:extLst>
          </p:cNvPr>
          <p:cNvSpPr txBox="1"/>
          <p:nvPr/>
        </p:nvSpPr>
        <p:spPr>
          <a:xfrm>
            <a:off x="6670382" y="1393076"/>
            <a:ext cx="5483280" cy="480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TW" altLang="en-US" sz="3200" dirty="0">
                <a:latin typeface="+mj-ea"/>
                <a:ea typeface="+mj-ea"/>
              </a:rPr>
              <a:t>二十四節氣是中國的曆法</a:t>
            </a:r>
            <a:endParaRPr lang="en-US" altLang="zh-TW" sz="3200" dirty="0">
              <a:latin typeface="+mj-ea"/>
              <a:ea typeface="+mj-ea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sz="32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通過長期觀察</a:t>
            </a:r>
            <a:r>
              <a:rPr lang="zh-CN" altLang="en-US" sz="32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地球公轉現象</a:t>
            </a:r>
            <a:endParaRPr lang="en-HK" altLang="zh-CN" sz="3200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sz="3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總結出一年中物候、季節的變化</a:t>
            </a:r>
            <a:endParaRPr lang="en-HK" sz="3200" dirty="0">
              <a:latin typeface="+mj-ea"/>
              <a:ea typeface="+mj-ea"/>
            </a:endParaRPr>
          </a:p>
        </p:txBody>
      </p:sp>
      <p:pic>
        <p:nvPicPr>
          <p:cNvPr id="13" name="圖片 12" descr="一張含有 鮮豔, 圖形, 美工圖案 的圖片&#10;&#10;自動產生的描述">
            <a:extLst>
              <a:ext uri="{FF2B5EF4-FFF2-40B4-BE49-F238E27FC236}">
                <a16:creationId xmlns:a16="http://schemas.microsoft.com/office/drawing/2014/main" id="{853CB67E-4454-5152-CEA6-10B4E9F1A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57" y="220747"/>
            <a:ext cx="2332374" cy="2332374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423977E5-EBA2-B571-67C6-A4BA7C8151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17" name="Rectangle 29" descr="小方格">
              <a:extLst>
                <a:ext uri="{FF2B5EF4-FFF2-40B4-BE49-F238E27FC236}">
                  <a16:creationId xmlns:a16="http://schemas.microsoft.com/office/drawing/2014/main" id="{2E522E29-B68A-C804-4E99-AE48F3998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18" name="Text Box 30">
              <a:extLst>
                <a:ext uri="{FF2B5EF4-FFF2-40B4-BE49-F238E27FC236}">
                  <a16:creationId xmlns:a16="http://schemas.microsoft.com/office/drawing/2014/main" id="{0F086B3F-9B40-AB93-4743-8741E4846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19" name="Line 31">
              <a:extLst>
                <a:ext uri="{FF2B5EF4-FFF2-40B4-BE49-F238E27FC236}">
                  <a16:creationId xmlns:a16="http://schemas.microsoft.com/office/drawing/2014/main" id="{AE789969-2CCB-A041-6E0C-620D916EE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pic>
        <p:nvPicPr>
          <p:cNvPr id="3" name="圖片 2" descr="一張含有 動畫, 動畫卡通, 電腦遊戲, 螢幕擷取畫面 的圖片&#10;&#10;自動產生的描述">
            <a:extLst>
              <a:ext uri="{FF2B5EF4-FFF2-40B4-BE49-F238E27FC236}">
                <a16:creationId xmlns:a16="http://schemas.microsoft.com/office/drawing/2014/main" id="{3A444597-C719-5D70-34E6-63DEF069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0" y="2623358"/>
            <a:ext cx="6331280" cy="3356612"/>
          </a:xfrm>
          <a:prstGeom prst="rect">
            <a:avLst/>
          </a:prstGeom>
        </p:spPr>
      </p:pic>
      <p:pic>
        <p:nvPicPr>
          <p:cNvPr id="10" name="圖片 9" descr="一張含有 天體, 月亮, 天文學 的圖片&#10;&#10;自動產生的描述">
            <a:extLst>
              <a:ext uri="{FF2B5EF4-FFF2-40B4-BE49-F238E27FC236}">
                <a16:creationId xmlns:a16="http://schemas.microsoft.com/office/drawing/2014/main" id="{F2FA172B-FACA-1FDB-44F6-3D40535D2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71" y="2741195"/>
            <a:ext cx="1375609" cy="13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4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34236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3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5C46527C-F484-7B29-4401-4DAFA17C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92" y="446088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「二十四節氣」的意思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3" name="AutoShape 27">
            <a:extLst>
              <a:ext uri="{FF2B5EF4-FFF2-40B4-BE49-F238E27FC236}">
                <a16:creationId xmlns:a16="http://schemas.microsoft.com/office/drawing/2014/main" id="{18FE165B-58F9-C6B6-88CF-5A31F96D5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841" y="1441342"/>
            <a:ext cx="9422969" cy="4572000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B20DE1-5B57-D338-606D-E54C8D8EBDAF}"/>
              </a:ext>
            </a:extLst>
          </p:cNvPr>
          <p:cNvSpPr txBox="1"/>
          <p:nvPr/>
        </p:nvSpPr>
        <p:spPr>
          <a:xfrm>
            <a:off x="2249699" y="1018757"/>
            <a:ext cx="1583411" cy="481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立春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春分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立夏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夏至</a:t>
            </a:r>
            <a:endParaRPr lang="en-HK" sz="3200" dirty="0"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20F599-7441-8190-E8FC-857152B58C55}"/>
              </a:ext>
            </a:extLst>
          </p:cNvPr>
          <p:cNvSpPr txBox="1"/>
          <p:nvPr/>
        </p:nvSpPr>
        <p:spPr>
          <a:xfrm>
            <a:off x="8358892" y="1018757"/>
            <a:ext cx="1793929" cy="480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立秋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秋分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立冬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sz="3200" dirty="0">
                <a:effectLst/>
                <a:latin typeface="+mn-ea"/>
                <a:cs typeface="Times New Roman" panose="02020603050405020304" pitchFamily="18" charset="0"/>
              </a:rPr>
              <a:t>冬至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5E4283A-DB8D-519C-7096-2990E9AD31AB}"/>
              </a:ext>
            </a:extLst>
          </p:cNvPr>
          <p:cNvSpPr/>
          <p:nvPr/>
        </p:nvSpPr>
        <p:spPr>
          <a:xfrm>
            <a:off x="3753104" y="3363132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587345D4-3343-A6B5-3214-E7B79AC6B59D}"/>
              </a:ext>
            </a:extLst>
          </p:cNvPr>
          <p:cNvSpPr/>
          <p:nvPr/>
        </p:nvSpPr>
        <p:spPr>
          <a:xfrm flipH="1">
            <a:off x="7309284" y="3363132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9FA894-19BB-7F35-FB17-BACD406C069E}"/>
              </a:ext>
            </a:extLst>
          </p:cNvPr>
          <p:cNvSpPr txBox="1"/>
          <p:nvPr/>
        </p:nvSpPr>
        <p:spPr>
          <a:xfrm>
            <a:off x="4842714" y="3322111"/>
            <a:ext cx="250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44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反映季節</a:t>
            </a:r>
            <a:endParaRPr lang="en-HK" sz="4400" dirty="0">
              <a:highlight>
                <a:srgbClr val="00FF00"/>
              </a:highlight>
            </a:endParaRPr>
          </a:p>
        </p:txBody>
      </p:sp>
      <p:pic>
        <p:nvPicPr>
          <p:cNvPr id="19" name="圖片 18" descr="一張含有 植物, 花, 花瓣, 花梗 的圖片&#10;&#10;自動產生的描述">
            <a:extLst>
              <a:ext uri="{FF2B5EF4-FFF2-40B4-BE49-F238E27FC236}">
                <a16:creationId xmlns:a16="http://schemas.microsoft.com/office/drawing/2014/main" id="{6626ED26-ED64-C7F2-A0D9-9C9061CFE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55" y="4157377"/>
            <a:ext cx="2186092" cy="1774395"/>
          </a:xfrm>
          <a:prstGeom prst="rect">
            <a:avLst/>
          </a:prstGeom>
        </p:spPr>
      </p:pic>
      <p:pic>
        <p:nvPicPr>
          <p:cNvPr id="21" name="圖片 20" descr="一張含有 美工圖案, 圖形, 兒童藝術, 卡通 的圖片&#10;&#10;自動產生的描述">
            <a:extLst>
              <a:ext uri="{FF2B5EF4-FFF2-40B4-BE49-F238E27FC236}">
                <a16:creationId xmlns:a16="http://schemas.microsoft.com/office/drawing/2014/main" id="{7CFEA536-14EB-F0A3-3A18-989AB49EB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51" y="1536290"/>
            <a:ext cx="2502035" cy="1793930"/>
          </a:xfrm>
          <a:prstGeom prst="rect">
            <a:avLst/>
          </a:prstGeom>
        </p:spPr>
      </p:pic>
      <p:grpSp>
        <p:nvGrpSpPr>
          <p:cNvPr id="22" name="Group 16">
            <a:extLst>
              <a:ext uri="{FF2B5EF4-FFF2-40B4-BE49-F238E27FC236}">
                <a16:creationId xmlns:a16="http://schemas.microsoft.com/office/drawing/2014/main" id="{1750CFF6-ED8B-8169-0BC2-5C88381A64B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23" name="Rectangle 29" descr="小方格">
              <a:extLst>
                <a:ext uri="{FF2B5EF4-FFF2-40B4-BE49-F238E27FC236}">
                  <a16:creationId xmlns:a16="http://schemas.microsoft.com/office/drawing/2014/main" id="{B420D64C-4B19-E4AB-21C7-9773E2223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24" name="Text Box 30">
              <a:extLst>
                <a:ext uri="{FF2B5EF4-FFF2-40B4-BE49-F238E27FC236}">
                  <a16:creationId xmlns:a16="http://schemas.microsoft.com/office/drawing/2014/main" id="{43207C30-66B0-E6F2-E28E-F47406077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25" name="Line 31">
              <a:extLst>
                <a:ext uri="{FF2B5EF4-FFF2-40B4-BE49-F238E27FC236}">
                  <a16:creationId xmlns:a16="http://schemas.microsoft.com/office/drawing/2014/main" id="{8C1531FB-80E8-45A5-8B17-BC63B5A19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38541236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56798" y="-525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4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5C46527C-F484-7B29-4401-4DAFA17C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167" y="538395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「二十四節氣」的意思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3" name="AutoShape 27">
            <a:extLst>
              <a:ext uri="{FF2B5EF4-FFF2-40B4-BE49-F238E27FC236}">
                <a16:creationId xmlns:a16="http://schemas.microsoft.com/office/drawing/2014/main" id="{18FE165B-58F9-C6B6-88CF-5A31F96D5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841" y="1441342"/>
            <a:ext cx="9422969" cy="4572000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B20DE1-5B57-D338-606D-E54C8D8EBDAF}"/>
              </a:ext>
            </a:extLst>
          </p:cNvPr>
          <p:cNvSpPr txBox="1"/>
          <p:nvPr/>
        </p:nvSpPr>
        <p:spPr>
          <a:xfrm>
            <a:off x="1778695" y="1360356"/>
            <a:ext cx="1884471" cy="413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小暑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大暑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處暑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20F599-7441-8190-E8FC-857152B58C55}"/>
              </a:ext>
            </a:extLst>
          </p:cNvPr>
          <p:cNvSpPr txBox="1"/>
          <p:nvPr/>
        </p:nvSpPr>
        <p:spPr>
          <a:xfrm>
            <a:off x="9241709" y="1929540"/>
            <a:ext cx="1884471" cy="272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小寒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大寒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5E4283A-DB8D-519C-7096-2990E9AD31AB}"/>
              </a:ext>
            </a:extLst>
          </p:cNvPr>
          <p:cNvSpPr/>
          <p:nvPr/>
        </p:nvSpPr>
        <p:spPr>
          <a:xfrm>
            <a:off x="3381311" y="2646941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587345D4-3343-A6B5-3214-E7B79AC6B59D}"/>
              </a:ext>
            </a:extLst>
          </p:cNvPr>
          <p:cNvSpPr/>
          <p:nvPr/>
        </p:nvSpPr>
        <p:spPr>
          <a:xfrm flipH="1">
            <a:off x="8146509" y="2631713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9FA894-19BB-7F35-FB17-BACD406C069E}"/>
              </a:ext>
            </a:extLst>
          </p:cNvPr>
          <p:cNvSpPr txBox="1"/>
          <p:nvPr/>
        </p:nvSpPr>
        <p:spPr>
          <a:xfrm>
            <a:off x="4456560" y="2520446"/>
            <a:ext cx="366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象徵温度變化</a:t>
            </a:r>
            <a:endParaRPr lang="en-HK" sz="4400" dirty="0">
              <a:highlight>
                <a:srgbClr val="FFFF00"/>
              </a:highlight>
            </a:endParaRPr>
          </a:p>
        </p:txBody>
      </p:sp>
      <p:pic>
        <p:nvPicPr>
          <p:cNvPr id="13" name="圖片 12" descr="一張含有 美工圖案, 圖解 的圖片&#10;&#10;自動產生的描述">
            <a:extLst>
              <a:ext uri="{FF2B5EF4-FFF2-40B4-BE49-F238E27FC236}">
                <a16:creationId xmlns:a16="http://schemas.microsoft.com/office/drawing/2014/main" id="{7F77E676-2A40-1B83-ACEB-6C8EA342F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09" y="3441004"/>
            <a:ext cx="5336832" cy="2491467"/>
          </a:xfrm>
          <a:prstGeom prst="rect">
            <a:avLst/>
          </a:prstGeom>
        </p:spPr>
      </p:pic>
      <p:grpSp>
        <p:nvGrpSpPr>
          <p:cNvPr id="16" name="Group 16">
            <a:extLst>
              <a:ext uri="{FF2B5EF4-FFF2-40B4-BE49-F238E27FC236}">
                <a16:creationId xmlns:a16="http://schemas.microsoft.com/office/drawing/2014/main" id="{21440B4D-77B7-5B2E-7013-D1B87C0CA9E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17" name="Rectangle 29" descr="小方格">
              <a:extLst>
                <a:ext uri="{FF2B5EF4-FFF2-40B4-BE49-F238E27FC236}">
                  <a16:creationId xmlns:a16="http://schemas.microsoft.com/office/drawing/2014/main" id="{8796A64C-E60B-C55E-679D-FA5C618C6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18" name="Text Box 30">
              <a:extLst>
                <a:ext uri="{FF2B5EF4-FFF2-40B4-BE49-F238E27FC236}">
                  <a16:creationId xmlns:a16="http://schemas.microsoft.com/office/drawing/2014/main" id="{B5A4CDC9-564D-8400-52A6-BD7ACB55F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19" name="Line 31">
              <a:extLst>
                <a:ext uri="{FF2B5EF4-FFF2-40B4-BE49-F238E27FC236}">
                  <a16:creationId xmlns:a16="http://schemas.microsoft.com/office/drawing/2014/main" id="{3D434AFC-884C-6D85-FB2C-ADAD66474B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339341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-6060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5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5C46527C-F484-7B29-4401-4DAFA17C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92" y="533770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「二十四節氣」的意思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3" name="AutoShape 27">
            <a:extLst>
              <a:ext uri="{FF2B5EF4-FFF2-40B4-BE49-F238E27FC236}">
                <a16:creationId xmlns:a16="http://schemas.microsoft.com/office/drawing/2014/main" id="{18FE165B-58F9-C6B6-88CF-5A31F96D5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841" y="1441342"/>
            <a:ext cx="9422969" cy="4572000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B20DE1-5B57-D338-606D-E54C8D8EBDAF}"/>
              </a:ext>
            </a:extLst>
          </p:cNvPr>
          <p:cNvSpPr txBox="1"/>
          <p:nvPr/>
        </p:nvSpPr>
        <p:spPr>
          <a:xfrm>
            <a:off x="1707258" y="1019397"/>
            <a:ext cx="1583411" cy="481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n-ea"/>
                <a:cs typeface="Times New Roman" panose="02020603050405020304" pitchFamily="18" charset="0"/>
              </a:rPr>
              <a:t>雨水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n-ea"/>
                <a:cs typeface="Times New Roman" panose="02020603050405020304" pitchFamily="18" charset="0"/>
              </a:rPr>
              <a:t>穀雨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n-ea"/>
                <a:cs typeface="Times New Roman" panose="02020603050405020304" pitchFamily="18" charset="0"/>
              </a:rPr>
              <a:t>白露</a:t>
            </a:r>
            <a:endParaRPr lang="en-HK" altLang="zh-TW" sz="32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latin typeface="+mn-ea"/>
              </a:rPr>
              <a:t>寒露</a:t>
            </a:r>
            <a:endParaRPr lang="en-HK" sz="3200" dirty="0"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20F599-7441-8190-E8FC-857152B58C55}"/>
              </a:ext>
            </a:extLst>
          </p:cNvPr>
          <p:cNvSpPr txBox="1"/>
          <p:nvPr/>
        </p:nvSpPr>
        <p:spPr>
          <a:xfrm>
            <a:off x="9065931" y="1634309"/>
            <a:ext cx="1793929" cy="357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霜降</a:t>
            </a:r>
            <a:endParaRPr lang="en-HK" altLang="zh-TW" sz="32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小雪</a:t>
            </a:r>
            <a:endParaRPr lang="en-HK" altLang="zh-TW" sz="32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大雪</a:t>
            </a:r>
            <a:endParaRPr lang="en-HK" altLang="zh-TW" sz="32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5E4283A-DB8D-519C-7096-2990E9AD31AB}"/>
              </a:ext>
            </a:extLst>
          </p:cNvPr>
          <p:cNvSpPr/>
          <p:nvPr/>
        </p:nvSpPr>
        <p:spPr>
          <a:xfrm>
            <a:off x="3015114" y="3363131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587345D4-3343-A6B5-3214-E7B79AC6B59D}"/>
              </a:ext>
            </a:extLst>
          </p:cNvPr>
          <p:cNvSpPr/>
          <p:nvPr/>
        </p:nvSpPr>
        <p:spPr>
          <a:xfrm flipH="1">
            <a:off x="7997125" y="3342621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9FA894-19BB-7F35-FB17-BACD406C069E}"/>
              </a:ext>
            </a:extLst>
          </p:cNvPr>
          <p:cNvSpPr txBox="1"/>
          <p:nvPr/>
        </p:nvSpPr>
        <p:spPr>
          <a:xfrm>
            <a:off x="4267200" y="3342621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反映降水現象</a:t>
            </a:r>
            <a:endParaRPr lang="en-HK" sz="4400" dirty="0">
              <a:highlight>
                <a:srgbClr val="00FFFF"/>
              </a:highlight>
            </a:endParaRPr>
          </a:p>
        </p:txBody>
      </p:sp>
      <p:pic>
        <p:nvPicPr>
          <p:cNvPr id="13" name="圖片 12" descr="一張含有 綠色, 植物, 草 的圖片&#10;&#10;自動產生的描述">
            <a:extLst>
              <a:ext uri="{FF2B5EF4-FFF2-40B4-BE49-F238E27FC236}">
                <a16:creationId xmlns:a16="http://schemas.microsoft.com/office/drawing/2014/main" id="{9D2C406E-C112-7B6E-EAF6-5EEFFAAD2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31" y="1561763"/>
            <a:ext cx="3657600" cy="1801368"/>
          </a:xfrm>
          <a:prstGeom prst="rect">
            <a:avLst/>
          </a:prstGeom>
        </p:spPr>
      </p:pic>
      <p:pic>
        <p:nvPicPr>
          <p:cNvPr id="17" name="圖片 16" descr="一張含有 圓形, 設計 的圖片&#10;&#10;自動產生的描述">
            <a:extLst>
              <a:ext uri="{FF2B5EF4-FFF2-40B4-BE49-F238E27FC236}">
                <a16:creationId xmlns:a16="http://schemas.microsoft.com/office/drawing/2014/main" id="{747BEBAE-3832-A76E-D57E-C61BA374A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33" y="4281965"/>
            <a:ext cx="3058431" cy="1610955"/>
          </a:xfrm>
          <a:prstGeom prst="rect">
            <a:avLst/>
          </a:prstGeom>
        </p:spPr>
      </p:pic>
      <p:grpSp>
        <p:nvGrpSpPr>
          <p:cNvPr id="18" name="Group 16">
            <a:extLst>
              <a:ext uri="{FF2B5EF4-FFF2-40B4-BE49-F238E27FC236}">
                <a16:creationId xmlns:a16="http://schemas.microsoft.com/office/drawing/2014/main" id="{544DB81F-8831-45BB-9B50-1171205E0E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19" name="Rectangle 29" descr="小方格">
              <a:extLst>
                <a:ext uri="{FF2B5EF4-FFF2-40B4-BE49-F238E27FC236}">
                  <a16:creationId xmlns:a16="http://schemas.microsoft.com/office/drawing/2014/main" id="{0F47D723-20F0-7413-5041-16B3DB974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20" name="Text Box 30">
              <a:extLst>
                <a:ext uri="{FF2B5EF4-FFF2-40B4-BE49-F238E27FC236}">
                  <a16:creationId xmlns:a16="http://schemas.microsoft.com/office/drawing/2014/main" id="{FA732A23-B8BE-5CD1-A2A4-F07532051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21" name="Line 31">
              <a:extLst>
                <a:ext uri="{FF2B5EF4-FFF2-40B4-BE49-F238E27FC236}">
                  <a16:creationId xmlns:a16="http://schemas.microsoft.com/office/drawing/2014/main" id="{95766470-2291-1C5B-0176-EC7DE19DA5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647587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6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5C46527C-F484-7B29-4401-4DAFA17C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92" y="559460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「二十四節氣」的意思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3" name="AutoShape 27">
            <a:extLst>
              <a:ext uri="{FF2B5EF4-FFF2-40B4-BE49-F238E27FC236}">
                <a16:creationId xmlns:a16="http://schemas.microsoft.com/office/drawing/2014/main" id="{18FE165B-58F9-C6B6-88CF-5A31F96D5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6841" y="1441342"/>
            <a:ext cx="9422969" cy="4572000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B20DE1-5B57-D338-606D-E54C8D8EBDAF}"/>
              </a:ext>
            </a:extLst>
          </p:cNvPr>
          <p:cNvSpPr txBox="1"/>
          <p:nvPr/>
        </p:nvSpPr>
        <p:spPr>
          <a:xfrm>
            <a:off x="1896385" y="2097165"/>
            <a:ext cx="1884471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驚蟄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620F599-7441-8190-E8FC-857152B58C55}"/>
              </a:ext>
            </a:extLst>
          </p:cNvPr>
          <p:cNvSpPr txBox="1"/>
          <p:nvPr/>
        </p:nvSpPr>
        <p:spPr>
          <a:xfrm>
            <a:off x="3402615" y="2122863"/>
            <a:ext cx="1884471" cy="1241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清明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5E4283A-DB8D-519C-7096-2990E9AD31AB}"/>
              </a:ext>
            </a:extLst>
          </p:cNvPr>
          <p:cNvSpPr/>
          <p:nvPr/>
        </p:nvSpPr>
        <p:spPr>
          <a:xfrm>
            <a:off x="5497567" y="2699939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C9FA894-19BB-7F35-FB17-BACD406C069E}"/>
              </a:ext>
            </a:extLst>
          </p:cNvPr>
          <p:cNvSpPr txBox="1"/>
          <p:nvPr/>
        </p:nvSpPr>
        <p:spPr>
          <a:xfrm>
            <a:off x="6918341" y="2658918"/>
            <a:ext cx="366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1">
                    <a:lumMod val="95000"/>
                  </a:schemeClr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反映物候現象</a:t>
            </a:r>
            <a:endParaRPr lang="en-HK" sz="4400" dirty="0">
              <a:solidFill>
                <a:schemeClr val="bg1">
                  <a:lumMod val="9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19355EFC-0A9F-7381-B79F-E2B64909F20E}"/>
              </a:ext>
            </a:extLst>
          </p:cNvPr>
          <p:cNvSpPr/>
          <p:nvPr/>
        </p:nvSpPr>
        <p:spPr>
          <a:xfrm>
            <a:off x="5571572" y="4426892"/>
            <a:ext cx="1048856" cy="7284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228B682-3D89-FB6A-A750-FE98B1E16971}"/>
              </a:ext>
            </a:extLst>
          </p:cNvPr>
          <p:cNvSpPr txBox="1"/>
          <p:nvPr/>
        </p:nvSpPr>
        <p:spPr>
          <a:xfrm>
            <a:off x="1896384" y="3806177"/>
            <a:ext cx="1884471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小滿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E1254B-E5EA-97DC-9D49-211AAF8B190A}"/>
              </a:ext>
            </a:extLst>
          </p:cNvPr>
          <p:cNvSpPr txBox="1"/>
          <p:nvPr/>
        </p:nvSpPr>
        <p:spPr>
          <a:xfrm>
            <a:off x="3402615" y="3829242"/>
            <a:ext cx="1884471" cy="1241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zh-TW" altLang="en-US" sz="3600" dirty="0">
                <a:effectLst/>
                <a:latin typeface="+mn-ea"/>
                <a:cs typeface="Times New Roman" panose="02020603050405020304" pitchFamily="18" charset="0"/>
              </a:rPr>
              <a:t>芒種</a:t>
            </a:r>
            <a:endParaRPr lang="en-HK" altLang="zh-TW" sz="3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C84A94-D697-2B76-A5CA-245A1997BA8E}"/>
              </a:ext>
            </a:extLst>
          </p:cNvPr>
          <p:cNvSpPr txBox="1"/>
          <p:nvPr/>
        </p:nvSpPr>
        <p:spPr>
          <a:xfrm>
            <a:off x="6918341" y="4278166"/>
            <a:ext cx="3663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highlight>
                  <a:srgbClr val="800000"/>
                </a:highlight>
                <a:latin typeface="+mn-ea"/>
                <a:cs typeface="Times New Roman" panose="02020603050405020304" pitchFamily="18" charset="0"/>
              </a:rPr>
              <a:t>反映農事活動</a:t>
            </a:r>
            <a:endParaRPr lang="en-HK" sz="4400" dirty="0">
              <a:solidFill>
                <a:schemeClr val="accent2">
                  <a:lumMod val="20000"/>
                  <a:lumOff val="80000"/>
                </a:schemeClr>
              </a:solidFill>
              <a:highlight>
                <a:srgbClr val="800000"/>
              </a:highlight>
              <a:latin typeface="+mn-ea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D6FDE0B-EBED-CE01-86DB-DB55E18B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477" y="305379"/>
            <a:ext cx="3118404" cy="2292257"/>
          </a:xfrm>
          <a:prstGeom prst="rect">
            <a:avLst/>
          </a:prstGeom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id="{1D656C60-E4DA-7F23-74EB-F84DE7D5D3D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24" name="Rectangle 29" descr="小方格">
              <a:extLst>
                <a:ext uri="{FF2B5EF4-FFF2-40B4-BE49-F238E27FC236}">
                  <a16:creationId xmlns:a16="http://schemas.microsoft.com/office/drawing/2014/main" id="{8DF545E2-D9D1-4908-86C5-15E69D8E4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25" name="Text Box 30">
              <a:extLst>
                <a:ext uri="{FF2B5EF4-FFF2-40B4-BE49-F238E27FC236}">
                  <a16:creationId xmlns:a16="http://schemas.microsoft.com/office/drawing/2014/main" id="{38D5A99A-ABF5-C159-576D-AB183EE4B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31EA7E95-2AFE-0E70-859E-AD9B7C205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3584115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星星, 旗幟, 太陽 的圖片&#10;&#10;描述是以中可信度自動產生">
            <a:extLst>
              <a:ext uri="{FF2B5EF4-FFF2-40B4-BE49-F238E27FC236}">
                <a16:creationId xmlns:a16="http://schemas.microsoft.com/office/drawing/2014/main" id="{C729F63D-AE86-3831-B153-F17258FC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3" y="303379"/>
            <a:ext cx="11082904" cy="68601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7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3A23989E-36BA-2705-848B-51D21CF9E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273" y="556420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/>
              <a:t>「二十四節氣」的起源</a:t>
            </a:r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3" name="AutoShape 27">
            <a:extLst>
              <a:ext uri="{FF2B5EF4-FFF2-40B4-BE49-F238E27FC236}">
                <a16:creationId xmlns:a16="http://schemas.microsoft.com/office/drawing/2014/main" id="{A4F2511F-1EA7-D829-7A19-44F61CE21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47" y="1442983"/>
            <a:ext cx="10926305" cy="4948426"/>
          </a:xfrm>
          <a:prstGeom prst="roundRect">
            <a:avLst>
              <a:gd name="adj" fmla="val 16667"/>
            </a:avLst>
          </a:prstGeom>
          <a:noFill/>
          <a:ln w="57150" cmpd="thickThin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HK" altLang="en-US" sz="18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B966700-F3D4-C881-84DD-5C5EA453195D}"/>
              </a:ext>
            </a:extLst>
          </p:cNvPr>
          <p:cNvSpPr txBox="1"/>
          <p:nvPr/>
        </p:nvSpPr>
        <p:spPr>
          <a:xfrm>
            <a:off x="1115878" y="1859797"/>
            <a:ext cx="9872420" cy="243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+mj-ea"/>
                <a:ea typeface="+mj-ea"/>
              </a:rPr>
              <a:t>春秋戰國時，已有冬至、夏至、春分、秋分</a:t>
            </a:r>
            <a:endParaRPr lang="en-US" altLang="zh-TW" sz="2800" dirty="0">
              <a:latin typeface="+mj-ea"/>
              <a:ea typeface="+mj-ea"/>
            </a:endParaRPr>
          </a:p>
          <a:p>
            <a:pPr marL="285750" indent="-285750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+mj-ea"/>
                <a:ea typeface="+mj-ea"/>
              </a:rPr>
              <a:t>秦漢年間確立二十四節氣</a:t>
            </a:r>
            <a:endParaRPr lang="en-HK" sz="2800" dirty="0">
              <a:latin typeface="+mj-ea"/>
              <a:ea typeface="+mj-ea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1869E887-28ED-3220-066D-913D33584D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11" name="Rectangle 29" descr="小方格">
              <a:extLst>
                <a:ext uri="{FF2B5EF4-FFF2-40B4-BE49-F238E27FC236}">
                  <a16:creationId xmlns:a16="http://schemas.microsoft.com/office/drawing/2014/main" id="{E7710A33-007F-29B4-8D92-FCD494A0C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12" name="Text Box 30">
              <a:extLst>
                <a:ext uri="{FF2B5EF4-FFF2-40B4-BE49-F238E27FC236}">
                  <a16:creationId xmlns:a16="http://schemas.microsoft.com/office/drawing/2014/main" id="{0FC6167F-3478-3359-F1BB-FE1B0E938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BAA35D41-068C-DC94-91BC-A6915F405A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pic>
        <p:nvPicPr>
          <p:cNvPr id="14" name="圖片 13" descr="一張含有 卡通, 圖畫, 美工圖案, 圖解 的圖片&#10;&#10;自動產生的描述">
            <a:extLst>
              <a:ext uri="{FF2B5EF4-FFF2-40B4-BE49-F238E27FC236}">
                <a16:creationId xmlns:a16="http://schemas.microsoft.com/office/drawing/2014/main" id="{49E89911-C2D5-C9B3-08C7-E31F79F53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083" l="9973" r="89757">
                        <a14:foregroundMark x1="26954" y1="77083" x2="36388" y2="98333"/>
                        <a14:foregroundMark x1="36388" y1="98333" x2="78437" y2="97083"/>
                        <a14:foregroundMark x1="78437" y1="97083" x2="29380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43" y="2613744"/>
            <a:ext cx="6558932" cy="42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8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3A23989E-36BA-2705-848B-51D21CF9E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45" y="892176"/>
            <a:ext cx="4055665" cy="759319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/>
              <a:t>中華民族智慧</a:t>
            </a:r>
            <a:endParaRPr lang="zh-TW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24DC183-F8EE-1049-AF36-33F7CE0873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3310AEA4-B02C-6AF0-2094-2C748F77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AA8A2E2C-99CE-DA70-8488-2C6E702FA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925259B5-0772-FA99-4727-EF1392D7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06A0C08-CAB5-B84C-77E3-45C57BE8EFF8}"/>
              </a:ext>
            </a:extLst>
          </p:cNvPr>
          <p:cNvSpPr txBox="1"/>
          <p:nvPr/>
        </p:nvSpPr>
        <p:spPr>
          <a:xfrm>
            <a:off x="775897" y="1773588"/>
            <a:ext cx="5857132" cy="1424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古人</a:t>
            </a:r>
            <a:r>
              <a:rPr lang="zh-CN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運用二十四節氣幫助務農</a:t>
            </a:r>
            <a:endParaRPr lang="en-US" altLang="zh-CN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種植符合時令的作物可以事半功倍</a:t>
            </a:r>
            <a:endParaRPr lang="en-HK" altLang="zh-CN" sz="2800" dirty="0">
              <a:latin typeface="+mn-ea"/>
            </a:endParaRPr>
          </a:p>
        </p:txBody>
      </p:sp>
      <p:pic>
        <p:nvPicPr>
          <p:cNvPr id="16" name="圖片 15" descr="一張含有 卡通, 動畫卡通, 美工圖案 的圖片&#10;&#10;自動產生的描述">
            <a:extLst>
              <a:ext uri="{FF2B5EF4-FFF2-40B4-BE49-F238E27FC236}">
                <a16:creationId xmlns:a16="http://schemas.microsoft.com/office/drawing/2014/main" id="{27179DA0-A9F9-4333-58B4-D6137C326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47" y="3453204"/>
            <a:ext cx="4792724" cy="3411940"/>
          </a:xfrm>
          <a:prstGeom prst="rect">
            <a:avLst/>
          </a:prstGeom>
        </p:spPr>
      </p:pic>
      <p:pic>
        <p:nvPicPr>
          <p:cNvPr id="13" name="圖片 12" descr="一張含有 卡通, 美工圖案, 微笑, 人的臉孔 的圖片&#10;&#10;自動產生的描述">
            <a:extLst>
              <a:ext uri="{FF2B5EF4-FFF2-40B4-BE49-F238E27FC236}">
                <a16:creationId xmlns:a16="http://schemas.microsoft.com/office/drawing/2014/main" id="{CED0B9CA-2F70-17C6-0A94-8FD02A517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71" y="2510971"/>
            <a:ext cx="3314878" cy="4347029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1044FC23-BDF9-3D28-7CE0-47BEF51E6350}"/>
              </a:ext>
            </a:extLst>
          </p:cNvPr>
          <p:cNvSpPr/>
          <p:nvPr/>
        </p:nvSpPr>
        <p:spPr>
          <a:xfrm>
            <a:off x="6851026" y="403732"/>
            <a:ext cx="4565077" cy="2306289"/>
          </a:xfrm>
          <a:prstGeom prst="wedgeRoundRectCallout">
            <a:avLst>
              <a:gd name="adj1" fmla="val -10659"/>
              <a:gd name="adj2" fmla="val 637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雨水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這個節氣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有着充沛的降雨量，適合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耕作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柑橘和甘蔗。</a:t>
            </a:r>
            <a:endParaRPr lang="en-HK" altLang="zh-TW" sz="2800" dirty="0">
              <a:solidFill>
                <a:schemeClr val="tx1">
                  <a:lumMod val="95000"/>
                  <a:lumOff val="5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4926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, 黑色, 黑暗 的圖片&#10;&#10;自動產生的描述">
            <a:extLst>
              <a:ext uri="{FF2B5EF4-FFF2-40B4-BE49-F238E27FC236}">
                <a16:creationId xmlns:a16="http://schemas.microsoft.com/office/drawing/2014/main" id="{535FEAF5-484C-2EE2-2B14-B4E34A0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AEE8DA09-8701-BA8C-D6D9-707992EFE9D3}"/>
              </a:ext>
            </a:extLst>
          </p:cNvPr>
          <p:cNvSpPr/>
          <p:nvPr/>
        </p:nvSpPr>
        <p:spPr>
          <a:xfrm>
            <a:off x="483476" y="1842039"/>
            <a:ext cx="5927601" cy="4185049"/>
          </a:xfrm>
          <a:prstGeom prst="wedgeRoundRectCallout">
            <a:avLst>
              <a:gd name="adj1" fmla="val 41581"/>
              <a:gd name="adj2" fmla="val 59504"/>
              <a:gd name="adj3" fmla="val 16667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ED55D4AA-720D-5C35-9D9C-8F780834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9</a:t>
            </a:r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3A23989E-36BA-2705-848B-51D21CF9E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443" y="773971"/>
            <a:ext cx="4055665" cy="857661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PMingLiU" panose="02020500000000000000" pitchFamily="18" charset="-120"/>
                <a:ea typeface="PMingLiU" panose="02020500000000000000" pitchFamily="18" charset="-120"/>
              </a:rPr>
              <a:t>有關的民間習俗</a:t>
            </a:r>
            <a:endParaRPr lang="zh-TW" alt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224DC183-F8EE-1049-AF36-33F7CE0873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983064" cy="892176"/>
            <a:chOff x="0" y="0"/>
            <a:chExt cx="1791" cy="562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3310AEA4-B02C-6AF0-2094-2C748F774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55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AA8A2E2C-99CE-DA70-8488-2C6E702FA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626" cy="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周會主題：二十四節氣</a:t>
              </a:r>
            </a:p>
          </p:txBody>
        </p:sp>
        <p:sp>
          <p:nvSpPr>
            <p:cNvPr id="8" name="Line 31">
              <a:extLst>
                <a:ext uri="{FF2B5EF4-FFF2-40B4-BE49-F238E27FC236}">
                  <a16:creationId xmlns:a16="http://schemas.microsoft.com/office/drawing/2014/main" id="{925259B5-0772-FA99-4727-EF1392D7E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46"/>
              <a:ext cx="1791" cy="9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K"/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6650C3-D22E-3C97-E8C2-0AAA248B8A6D}"/>
              </a:ext>
            </a:extLst>
          </p:cNvPr>
          <p:cNvSpPr txBox="1"/>
          <p:nvPr/>
        </p:nvSpPr>
        <p:spPr>
          <a:xfrm>
            <a:off x="555058" y="1927792"/>
            <a:ext cx="5927601" cy="389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冬至：一年中日照最短，夜晚最長的一天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effectLst/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「冬至」是冬天到此為止的意思</a:t>
            </a:r>
            <a:endParaRPr lang="en-HK" altLang="zh-TW" sz="2800" dirty="0">
              <a:effectLst/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南方地區：一般會吃湯圓，寓意美滿、團圓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北方地區：習慣吃餃子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13" name="圖片 12" descr="一張含有 餐具, 設計 的圖片&#10;&#10;自動產生的描述">
            <a:extLst>
              <a:ext uri="{FF2B5EF4-FFF2-40B4-BE49-F238E27FC236}">
                <a16:creationId xmlns:a16="http://schemas.microsoft.com/office/drawing/2014/main" id="{D6051E58-AD8B-9093-CB7D-214CB713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11" y="1"/>
            <a:ext cx="3299743" cy="2361516"/>
          </a:xfrm>
          <a:prstGeom prst="rect">
            <a:avLst/>
          </a:prstGeom>
        </p:spPr>
      </p:pic>
      <p:pic>
        <p:nvPicPr>
          <p:cNvPr id="12" name="圖片 11" descr="一張含有 圖畫, 圖解, 美工圖案, 動畫卡通 的圖片&#10;&#10;自動產生的描述">
            <a:extLst>
              <a:ext uri="{FF2B5EF4-FFF2-40B4-BE49-F238E27FC236}">
                <a16:creationId xmlns:a16="http://schemas.microsoft.com/office/drawing/2014/main" id="{577C7C4C-8C34-959F-11F6-344F9B390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02" y="2880018"/>
            <a:ext cx="3032760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424</Words>
  <Application>Microsoft Office PowerPoint</Application>
  <PresentationFormat>寬螢幕</PresentationFormat>
  <Paragraphs>95</Paragraphs>
  <Slides>13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PMingLiU</vt:lpstr>
      <vt:lpstr>Aptos</vt:lpstr>
      <vt:lpstr>Aptos Display</vt:lpstr>
      <vt:lpstr>Arial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Vincent Lam</dc:creator>
  <cp:lastModifiedBy>Jessica Sze</cp:lastModifiedBy>
  <cp:revision>2</cp:revision>
  <dcterms:created xsi:type="dcterms:W3CDTF">2024-07-10T03:01:01Z</dcterms:created>
  <dcterms:modified xsi:type="dcterms:W3CDTF">2024-12-24T12:40:31Z</dcterms:modified>
</cp:coreProperties>
</file>